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38"/>
  </p:notesMasterIdLst>
  <p:sldIdLst>
    <p:sldId id="256" r:id="rId6"/>
    <p:sldId id="334" r:id="rId7"/>
    <p:sldId id="361" r:id="rId8"/>
    <p:sldId id="362" r:id="rId9"/>
    <p:sldId id="363" r:id="rId10"/>
    <p:sldId id="367" r:id="rId11"/>
    <p:sldId id="368" r:id="rId12"/>
    <p:sldId id="369" r:id="rId13"/>
    <p:sldId id="370" r:id="rId14"/>
    <p:sldId id="371" r:id="rId15"/>
    <p:sldId id="372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80" r:id="rId24"/>
    <p:sldId id="381" r:id="rId25"/>
    <p:sldId id="364" r:id="rId26"/>
    <p:sldId id="365" r:id="rId27"/>
    <p:sldId id="366" r:id="rId28"/>
    <p:sldId id="382" r:id="rId29"/>
    <p:sldId id="383" r:id="rId30"/>
    <p:sldId id="384" r:id="rId31"/>
    <p:sldId id="385" r:id="rId32"/>
    <p:sldId id="386" r:id="rId33"/>
    <p:sldId id="387" r:id="rId34"/>
    <p:sldId id="388" r:id="rId35"/>
    <p:sldId id="389" r:id="rId36"/>
    <p:sldId id="390" r:id="rId37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microsoft.com/office/2016/11/relationships/changesInfo" Target="changesInfos/changesInfo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media/image1.jp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17-07-2023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7/17/2023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cs typeface="Arial"/>
              </a:rPr>
              <a:t>CS3003: Functional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Times New Roman"/>
            </a:endParaRP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and Free Names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 </a:t>
            </a:r>
            <a:r>
              <a:rPr lang="en-US" dirty="0"/>
              <a:t>x</a:t>
            </a:r>
            <a:r>
              <a:rPr lang="el-GR" dirty="0"/>
              <a:t>λ</a:t>
            </a:r>
            <a:r>
              <a:rPr lang="en-US" dirty="0"/>
              <a:t>x. x)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064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Alpha Conversion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 </a:t>
            </a:r>
            <a:r>
              <a:rPr lang="en-US" dirty="0"/>
              <a:t>x</a:t>
            </a:r>
            <a:r>
              <a:rPr lang="el-GR" dirty="0"/>
              <a:t>λ</a:t>
            </a:r>
            <a:r>
              <a:rPr lang="en-US" dirty="0"/>
              <a:t>a. a)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20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Variable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US" dirty="0"/>
              <a:t>)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983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Free Variable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US" dirty="0"/>
              <a:t>)(</a:t>
            </a:r>
            <a:r>
              <a:rPr lang="el-GR" dirty="0"/>
              <a:t>λ</a:t>
            </a:r>
            <a:r>
              <a:rPr lang="en-US" dirty="0" err="1"/>
              <a:t>y.yx</a:t>
            </a:r>
            <a:r>
              <a:rPr lang="en-US" dirty="0"/>
              <a:t>)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5964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Free Variable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&lt;name&gt; is free in &lt;name&gt; </a:t>
            </a:r>
          </a:p>
          <a:p>
            <a:r>
              <a:rPr lang="en-US" dirty="0"/>
              <a:t>&lt;name&gt; is free in </a:t>
            </a:r>
            <a:r>
              <a:rPr lang="el-GR" dirty="0"/>
              <a:t>λ </a:t>
            </a:r>
            <a:r>
              <a:rPr lang="en-US" dirty="0"/>
              <a:t>&lt;name1&gt;.&lt;exp&gt; if &lt;name&gt; != &lt;name1&gt; and &lt;name&gt; is free in &lt;exp&gt;</a:t>
            </a:r>
          </a:p>
          <a:p>
            <a:r>
              <a:rPr lang="en-US" dirty="0"/>
              <a:t>&lt;name&gt; is free in E1E2 if &lt;name&gt; is free in E1 or in E2 </a:t>
            </a:r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931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Free Variable 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is free in a</a:t>
            </a:r>
          </a:p>
          <a:p>
            <a:r>
              <a:rPr lang="en-US" dirty="0"/>
              <a:t>y is free in </a:t>
            </a:r>
            <a:r>
              <a:rPr lang="el-GR" dirty="0"/>
              <a:t>λ</a:t>
            </a:r>
            <a:r>
              <a:rPr lang="en-US" dirty="0" err="1"/>
              <a:t>x.y</a:t>
            </a:r>
            <a:endParaRPr lang="en-US" dirty="0"/>
          </a:p>
          <a:p>
            <a:r>
              <a:rPr lang="en-US" dirty="0"/>
              <a:t>x is free in 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US" dirty="0"/>
              <a:t>)x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190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Variable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&lt;name&gt; is bound in </a:t>
            </a:r>
            <a:r>
              <a:rPr lang="el-GR" dirty="0"/>
              <a:t>λ</a:t>
            </a:r>
            <a:r>
              <a:rPr lang="en-US" dirty="0"/>
              <a:t>&lt;name1&gt;.&lt;exp&gt; if &lt;name&gt; = &lt;name1&gt; or if &lt;name&gt; is bound in &lt;exp&gt; </a:t>
            </a:r>
          </a:p>
          <a:p>
            <a:r>
              <a:rPr lang="en-US" dirty="0"/>
              <a:t>&lt;name&gt; is bound in E1E2 if &lt;name&gt; is bound in E1 or E2 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4162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Variable 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x is bound in (</a:t>
            </a:r>
            <a:r>
              <a:rPr lang="el-GR" dirty="0"/>
              <a:t>λ</a:t>
            </a:r>
            <a:r>
              <a:rPr lang="en-US" dirty="0"/>
              <a:t>y.(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US" dirty="0"/>
              <a:t>))</a:t>
            </a:r>
          </a:p>
          <a:p>
            <a:r>
              <a:rPr lang="en-US" dirty="0"/>
              <a:t>x is bound in 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US" dirty="0"/>
              <a:t>)x</a:t>
            </a:r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009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Substitution Rules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free variable should not be substituted in a subexpression where it is bound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x.(</a:t>
            </a:r>
            <a:r>
              <a:rPr lang="el-GR" dirty="0"/>
              <a:t>λ</a:t>
            </a:r>
            <a:r>
              <a:rPr lang="en-US" dirty="0" err="1"/>
              <a:t>y.xy</a:t>
            </a:r>
            <a:r>
              <a:rPr lang="en-US" dirty="0"/>
              <a:t>))y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377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Substitution Rules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alpha conversion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x.(</a:t>
            </a:r>
            <a:r>
              <a:rPr lang="el-GR" dirty="0"/>
              <a:t>λ</a:t>
            </a:r>
            <a:r>
              <a:rPr lang="en-US" dirty="0" err="1"/>
              <a:t>y.xy</a:t>
            </a:r>
            <a:r>
              <a:rPr lang="en-US" dirty="0"/>
              <a:t>))y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157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There is no state</a:t>
            </a:r>
          </a:p>
          <a:p>
            <a:pPr>
              <a:buFont typeface="+mj-lt"/>
              <a:buAutoNum type="arabicPeriod"/>
            </a:pPr>
            <a:r>
              <a:rPr lang="en-US" dirty="0"/>
              <a:t>Functions are central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Functions can be parameters to other functions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Functions can be return values from other others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Program execution </a:t>
            </a:r>
            <a:r>
              <a:rPr lang="en-US" i="1" dirty="0"/>
              <a:t>is </a:t>
            </a:r>
            <a:r>
              <a:rPr lang="en-US" dirty="0"/>
              <a:t>function evaluation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Control flow is performed by recursion and conditional expressions</a:t>
            </a:r>
          </a:p>
          <a:p>
            <a:pPr>
              <a:buFont typeface="+mj-lt"/>
              <a:buAutoNum type="arabicPeriod"/>
            </a:pPr>
            <a:r>
              <a:rPr lang="en-US" dirty="0"/>
              <a:t>Lists are a fundamental data type</a:t>
            </a:r>
          </a:p>
        </p:txBody>
      </p:sp>
    </p:spTree>
    <p:extLst>
      <p:ext uri="{BB962C8B-B14F-4D97-AF65-F5344CB8AC3E}">
        <p14:creationId xmlns:p14="http://schemas.microsoft.com/office/powerpoint/2010/main" val="1263316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Example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x.(</a:t>
            </a:r>
            <a:r>
              <a:rPr lang="el-GR" dirty="0"/>
              <a:t>λ</a:t>
            </a:r>
            <a:r>
              <a:rPr lang="en-US" dirty="0"/>
              <a:t>y.(x(</a:t>
            </a:r>
            <a:r>
              <a:rPr lang="el-GR" dirty="0"/>
              <a:t>λ</a:t>
            </a:r>
            <a:r>
              <a:rPr lang="en-US" dirty="0" err="1"/>
              <a:t>x.xy</a:t>
            </a:r>
            <a:r>
              <a:rPr lang="en-US" dirty="0"/>
              <a:t>))))y</a:t>
            </a:r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9805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λ</a:t>
            </a:r>
            <a:r>
              <a:rPr lang="en-US" dirty="0" err="1"/>
              <a:t>y.x</a:t>
            </a:r>
            <a:r>
              <a:rPr lang="en-IN" dirty="0"/>
              <a:t>)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λ</a:t>
            </a:r>
            <a:r>
              <a:rPr lang="en-US" dirty="0" err="1"/>
              <a:t>y.y</a:t>
            </a:r>
            <a:r>
              <a:rPr lang="en-IN" dirty="0"/>
              <a:t>)</a:t>
            </a:r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541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NOT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b.b</a:t>
            </a:r>
            <a:r>
              <a:rPr lang="en-US" dirty="0"/>
              <a:t> F T)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827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AND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x.</a:t>
            </a:r>
            <a:r>
              <a:rPr lang="el-GR" dirty="0"/>
              <a:t> λ</a:t>
            </a:r>
            <a:r>
              <a:rPr lang="en-US" dirty="0"/>
              <a:t>y. x y F)</a:t>
            </a:r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117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OR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469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Functions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409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9696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Applicative order vs Normal order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dbl</a:t>
            </a:r>
            <a:r>
              <a:rPr lang="en-IN" dirty="0"/>
              <a:t> x = (+) x </a:t>
            </a:r>
            <a:r>
              <a:rPr lang="en-IN" dirty="0" err="1"/>
              <a:t>x</a:t>
            </a:r>
            <a:endParaRPr lang="en-IN" dirty="0"/>
          </a:p>
          <a:p>
            <a:r>
              <a:rPr lang="en-IN" dirty="0"/>
              <a:t>average a b c = (/) ((+) a ((+) b c)) 3</a:t>
            </a:r>
          </a:p>
        </p:txBody>
      </p:sp>
    </p:spTree>
    <p:extLst>
      <p:ext uri="{BB962C8B-B14F-4D97-AF65-F5344CB8AC3E}">
        <p14:creationId xmlns:p14="http://schemas.microsoft.com/office/powerpoint/2010/main" val="2627989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 order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dbl</a:t>
            </a:r>
            <a:r>
              <a:rPr lang="en-IN" dirty="0"/>
              <a:t> (average 3 4 5)</a:t>
            </a:r>
          </a:p>
        </p:txBody>
      </p:sp>
    </p:spTree>
    <p:extLst>
      <p:ext uri="{BB962C8B-B14F-4D97-AF65-F5344CB8AC3E}">
        <p14:creationId xmlns:p14="http://schemas.microsoft.com/office/powerpoint/2010/main" val="1519001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 order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 err="1"/>
              <a:t>dbl</a:t>
            </a:r>
            <a:r>
              <a:rPr lang="en-IN" dirty="0"/>
              <a:t> (average 3 4 5)</a:t>
            </a:r>
          </a:p>
          <a:p>
            <a:r>
              <a:rPr lang="en-IN" dirty="0"/>
              <a:t>+ (average 3 4 5) (average 3 4 5)</a:t>
            </a:r>
          </a:p>
          <a:p>
            <a:r>
              <a:rPr lang="en-IN" dirty="0"/>
              <a:t>+ ((/) ((+) 3 ((+) 4 5)) 3) (average 3 4 5)</a:t>
            </a:r>
          </a:p>
          <a:p>
            <a:r>
              <a:rPr lang="en-IN" dirty="0"/>
              <a:t>+ (4) (average 3 4 5)</a:t>
            </a:r>
          </a:p>
          <a:p>
            <a:r>
              <a:rPr lang="en-IN" dirty="0"/>
              <a:t>+ (4) ((/) ((+) 3 ((+) 4 5)) 3)</a:t>
            </a:r>
          </a:p>
          <a:p>
            <a:r>
              <a:rPr lang="en-IN" dirty="0"/>
              <a:t>+ (4) (4)</a:t>
            </a:r>
          </a:p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13622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Calculus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Theoretical basis of functional programming languages</a:t>
            </a:r>
          </a:p>
          <a:p>
            <a:pPr marL="0" indent="0">
              <a:buNone/>
            </a:pPr>
            <a:endParaRPr lang="en-IN" sz="1800" kern="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800" kern="0" dirty="0">
                <a:latin typeface="Times New Roman" panose="02020603050405020304" pitchFamily="18" charset="0"/>
                <a:ea typeface="Times New Roman" panose="02020603050405020304" pitchFamily="18" charset="0"/>
              </a:rPr>
              <a:t>Just like how </a:t>
            </a:r>
            <a:r>
              <a:rPr lang="en-IN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Turing Machine is the theoretical basis of the imperative programming languages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68648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Applicative order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 err="1"/>
              <a:t>dbl</a:t>
            </a:r>
            <a:r>
              <a:rPr lang="en-IN" dirty="0"/>
              <a:t> (average 3 4 5)</a:t>
            </a:r>
          </a:p>
          <a:p>
            <a:r>
              <a:rPr lang="en-IN" dirty="0" err="1"/>
              <a:t>dbl</a:t>
            </a:r>
            <a:r>
              <a:rPr lang="en-IN" dirty="0"/>
              <a:t> ((/) ((+) 3 ((+) 4 5)) 3)</a:t>
            </a:r>
          </a:p>
          <a:p>
            <a:r>
              <a:rPr lang="en-IN" dirty="0" err="1"/>
              <a:t>dbl</a:t>
            </a:r>
            <a:r>
              <a:rPr lang="en-IN" dirty="0"/>
              <a:t> 4</a:t>
            </a:r>
          </a:p>
          <a:p>
            <a:r>
              <a:rPr lang="en-IN" dirty="0"/>
              <a:t>+ 4 4</a:t>
            </a:r>
          </a:p>
          <a:p>
            <a:r>
              <a:rPr lang="en-I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9142021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Implications of Applicative order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2961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Thunk</a:t>
            </a:r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7B179-D74E-3FE2-B31C-0679F3425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 </a:t>
            </a:r>
            <a:r>
              <a:rPr lang="en-US" dirty="0" err="1"/>
              <a:t>thunk</a:t>
            </a:r>
            <a:r>
              <a:rPr lang="en-US" dirty="0"/>
              <a:t> is created for (average 3 4 5),</a:t>
            </a:r>
          </a:p>
          <a:p>
            <a:r>
              <a:rPr lang="en-US" dirty="0"/>
              <a:t>that </a:t>
            </a:r>
            <a:r>
              <a:rPr lang="en-US" dirty="0" err="1"/>
              <a:t>thunk</a:t>
            </a:r>
            <a:r>
              <a:rPr lang="en-US" dirty="0"/>
              <a:t> is passed to </a:t>
            </a:r>
            <a:r>
              <a:rPr lang="en-US" dirty="0" err="1"/>
              <a:t>dbl</a:t>
            </a:r>
            <a:r>
              <a:rPr lang="en-US" dirty="0"/>
              <a:t>, where it is duplicated during the reduction of </a:t>
            </a:r>
            <a:r>
              <a:rPr lang="en-US" dirty="0" err="1"/>
              <a:t>dbl</a:t>
            </a:r>
            <a:r>
              <a:rPr lang="en-US" dirty="0"/>
              <a:t>,</a:t>
            </a:r>
          </a:p>
          <a:p>
            <a:r>
              <a:rPr lang="en-US" dirty="0"/>
              <a:t>(average 3 4 5) is (eventually) calculated when the value of (average 3 4 5) is needed,</a:t>
            </a:r>
          </a:p>
          <a:p>
            <a:r>
              <a:rPr lang="en-US" dirty="0"/>
              <a:t>4 is stored (cached, </a:t>
            </a:r>
            <a:r>
              <a:rPr lang="en-US" dirty="0" err="1"/>
              <a:t>memoized</a:t>
            </a:r>
            <a:r>
              <a:rPr lang="en-US" dirty="0"/>
              <a:t>) in the </a:t>
            </a:r>
            <a:r>
              <a:rPr lang="en-US" dirty="0" err="1"/>
              <a:t>thunk</a:t>
            </a:r>
            <a:r>
              <a:rPr lang="en-US" dirty="0"/>
              <a:t>, and</a:t>
            </a:r>
          </a:p>
          <a:p>
            <a:r>
              <a:rPr lang="en-US" dirty="0"/>
              <a:t>the cached/</a:t>
            </a:r>
            <a:r>
              <a:rPr lang="en-US" dirty="0" err="1"/>
              <a:t>memoized</a:t>
            </a:r>
            <a:r>
              <a:rPr lang="en-US" dirty="0"/>
              <a:t> value is retrieved from the </a:t>
            </a:r>
            <a:r>
              <a:rPr lang="en-US" dirty="0" err="1"/>
              <a:t>thunk</a:t>
            </a:r>
            <a:r>
              <a:rPr lang="en-US" dirty="0"/>
              <a:t> instead of doing a fresh evaluation the next time that the value of (average 3 4 5)is needed.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8330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Calculus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entirety of the Lambda Calculus is made up of three entities:</a:t>
            </a:r>
          </a:p>
          <a:p>
            <a:r>
              <a:rPr lang="en-US" dirty="0"/>
              <a:t>1.	Expression: a name, a function or an application</a:t>
            </a:r>
          </a:p>
          <a:p>
            <a:r>
              <a:rPr lang="en-US" dirty="0"/>
              <a:t>2.	Function:   </a:t>
            </a:r>
            <a:r>
              <a:rPr lang="el-GR" dirty="0"/>
              <a:t>λ</a:t>
            </a:r>
            <a:r>
              <a:rPr lang="en-US" dirty="0"/>
              <a:t>&lt;name&gt; . &lt;expression&gt;</a:t>
            </a:r>
          </a:p>
          <a:p>
            <a:r>
              <a:rPr lang="en-US" dirty="0"/>
              <a:t>3.	Application: &lt;expression&gt; &lt;expression&gt;</a:t>
            </a:r>
          </a:p>
          <a:p>
            <a:endParaRPr lang="en-IN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092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dirty="0"/>
              <a:t>λ</a:t>
            </a:r>
            <a:r>
              <a:rPr lang="en-US" dirty="0" err="1"/>
              <a:t>x.x</a:t>
            </a:r>
            <a:endParaRPr lang="en-US" dirty="0"/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x.x</a:t>
            </a:r>
            <a:r>
              <a:rPr lang="en-IN" dirty="0"/>
              <a:t>) 3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504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and Free Names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a.a</a:t>
            </a:r>
            <a:r>
              <a:rPr lang="en-US" dirty="0"/>
              <a:t>) x</a:t>
            </a:r>
          </a:p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a.a</a:t>
            </a:r>
            <a:r>
              <a:rPr lang="en-US" dirty="0"/>
              <a:t>)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905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and Free Names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 err="1"/>
              <a:t>a.a</a:t>
            </a:r>
            <a:r>
              <a:rPr lang="en-US" dirty="0"/>
              <a:t>) x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100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and Free Names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(</a:t>
            </a:r>
            <a:r>
              <a:rPr lang="el-GR" dirty="0"/>
              <a:t>λ</a:t>
            </a:r>
            <a:r>
              <a:rPr lang="en-US" dirty="0"/>
              <a:t>a.</a:t>
            </a:r>
            <a:r>
              <a:rPr lang="el-GR" dirty="0"/>
              <a:t> λ</a:t>
            </a:r>
            <a:r>
              <a:rPr lang="en-US" dirty="0"/>
              <a:t>b. </a:t>
            </a:r>
            <a:r>
              <a:rPr lang="en-US" dirty="0" err="1"/>
              <a:t>ba</a:t>
            </a:r>
            <a:r>
              <a:rPr lang="en-US" dirty="0"/>
              <a:t>)</a:t>
            </a:r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71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0" i="0" dirty="0">
                <a:solidFill>
                  <a:srgbClr val="333333"/>
                </a:solidFill>
                <a:effectLst/>
                <a:latin typeface="Lato Extended"/>
              </a:rPr>
              <a:t>Bound and Free Names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5F921-AD5C-70A3-5A1C-27A9BEFA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AutoShape 14" descr="LaTeX: \lambda">
            <a:extLst>
              <a:ext uri="{FF2B5EF4-FFF2-40B4-BE49-F238E27FC236}">
                <a16:creationId xmlns:a16="http://schemas.microsoft.com/office/drawing/2014/main" id="{4CEA3B12-4F53-DA29-A3AD-C03E4D1797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60FFF-077C-7CB6-95AF-829BAD544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9432" y="1614984"/>
            <a:ext cx="2300335" cy="316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720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3701</TotalTime>
  <Words>725</Words>
  <Application>Microsoft Office PowerPoint</Application>
  <PresentationFormat>On-screen Show (16:9)</PresentationFormat>
  <Paragraphs>95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Lato Extended</vt:lpstr>
      <vt:lpstr>Times New Roman</vt:lpstr>
      <vt:lpstr>Office Theme</vt:lpstr>
      <vt:lpstr>Office Theme</vt:lpstr>
      <vt:lpstr>CS3003: Functional Programming</vt:lpstr>
      <vt:lpstr>Characteristics</vt:lpstr>
      <vt:lpstr>Lambda Calculus</vt:lpstr>
      <vt:lpstr>Lambda Calculus</vt:lpstr>
      <vt:lpstr>Examples</vt:lpstr>
      <vt:lpstr>Bound and Free Names</vt:lpstr>
      <vt:lpstr>Bound and Free Names</vt:lpstr>
      <vt:lpstr>Bound and Free Names</vt:lpstr>
      <vt:lpstr>Bound and Free Names</vt:lpstr>
      <vt:lpstr>Bound and Free Names</vt:lpstr>
      <vt:lpstr>Alpha Conversion</vt:lpstr>
      <vt:lpstr>Bound Variable</vt:lpstr>
      <vt:lpstr>Free Variable</vt:lpstr>
      <vt:lpstr>Free Variable</vt:lpstr>
      <vt:lpstr>Free Variable Examples</vt:lpstr>
      <vt:lpstr>Bound Variable</vt:lpstr>
      <vt:lpstr>Bound Variable Examples</vt:lpstr>
      <vt:lpstr>Substitution Rules</vt:lpstr>
      <vt:lpstr>Substitution Rules</vt:lpstr>
      <vt:lpstr>Example</vt:lpstr>
      <vt:lpstr>Examples</vt:lpstr>
      <vt:lpstr>Example - NOT</vt:lpstr>
      <vt:lpstr>Example - AND</vt:lpstr>
      <vt:lpstr>Example - OR</vt:lpstr>
      <vt:lpstr>Currying Functions</vt:lpstr>
      <vt:lpstr>Closures</vt:lpstr>
      <vt:lpstr>Applicative order vs Normal order</vt:lpstr>
      <vt:lpstr>Normal order</vt:lpstr>
      <vt:lpstr>Normal order</vt:lpstr>
      <vt:lpstr>Applicative order</vt:lpstr>
      <vt:lpstr>Implications of Applicative order</vt:lpstr>
      <vt:lpstr>Thunk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cp:lastModifiedBy>Hrishikesh Bhide</cp:lastModifiedBy>
  <cp:revision>610</cp:revision>
  <cp:lastPrinted>2022-08-31T14:04:55Z</cp:lastPrinted>
  <dcterms:created xsi:type="dcterms:W3CDTF">2010-04-12T23:12:02Z</dcterms:created>
  <dcterms:modified xsi:type="dcterms:W3CDTF">2023-07-18T14:49:53Z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